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6" r:id="rId4"/>
    <p:sldId id="288" r:id="rId5"/>
    <p:sldId id="258" r:id="rId6"/>
    <p:sldId id="274" r:id="rId7"/>
    <p:sldId id="275" r:id="rId8"/>
    <p:sldId id="289" r:id="rId9"/>
    <p:sldId id="264" r:id="rId10"/>
    <p:sldId id="278" r:id="rId11"/>
    <p:sldId id="266" r:id="rId12"/>
    <p:sldId id="269" r:id="rId13"/>
    <p:sldId id="272" r:id="rId14"/>
    <p:sldId id="273" r:id="rId15"/>
    <p:sldId id="277" r:id="rId16"/>
    <p:sldId id="279" r:id="rId17"/>
    <p:sldId id="280" r:id="rId18"/>
    <p:sldId id="281" r:id="rId19"/>
    <p:sldId id="282" r:id="rId20"/>
    <p:sldId id="283" r:id="rId21"/>
    <p:sldId id="285" r:id="rId22"/>
    <p:sldId id="286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9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F19D-C368-4FD2-9FE2-F68C30D285EF}" type="datetimeFigureOut">
              <a:rPr lang="fr-FR" smtClean="0"/>
              <a:pPr/>
              <a:t>09/12/2014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9F2A0-5D6B-4484-BCB5-D957C01D98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9F2A0-5D6B-4484-BCB5-D957C01D98E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89C94-3BC0-4621-A463-2683D08FE4B4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E290-FB8D-43C7-B0D4-D2975D695D27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F107D-5434-4EDB-8D1D-D571662DBA09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698A2-FC8C-43A5-BC63-63D73C577954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6F17-AD24-49B1-96A6-3256092632A4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D1C53-B894-456B-8F6F-097060CEAC72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CBB9-B267-4144-A062-4A97BA626504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30FA-F428-44EE-B5DC-989E0D04F4DA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745F-96D1-4D77-80AF-F32190820207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4D3A-947A-4715-B27E-324ECA0BDDB6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7B93-9694-4548-B1A2-960C7314447D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2CEC7-89C7-461A-9174-4CA6ED5314CB}" type="datetime1">
              <a:rPr lang="fr-FR" smtClean="0"/>
              <a:pPr/>
              <a:t>09/12/2014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D917-67B6-473F-8FA2-F9D596A56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6838528" cy="1470025"/>
          </a:xfrm>
        </p:spPr>
        <p:txBody>
          <a:bodyPr/>
          <a:lstStyle/>
          <a:p>
            <a:r>
              <a:rPr lang="fr-FR" dirty="0" smtClean="0"/>
              <a:t>Une grille d’évaluation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35696" y="3861048"/>
            <a:ext cx="6336704" cy="2160240"/>
          </a:xfrm>
        </p:spPr>
        <p:txBody>
          <a:bodyPr>
            <a:noAutofit/>
          </a:bodyPr>
          <a:lstStyle/>
          <a:p>
            <a:r>
              <a:rPr lang="fr-FR" sz="6000" dirty="0" smtClean="0">
                <a:solidFill>
                  <a:schemeClr val="tx1"/>
                </a:solidFill>
              </a:rPr>
              <a:t>Des compétences expérimentales</a:t>
            </a:r>
          </a:p>
          <a:p>
            <a:endParaRPr lang="fr-FR" sz="6000" dirty="0"/>
          </a:p>
        </p:txBody>
      </p:sp>
      <p:sp>
        <p:nvSpPr>
          <p:cNvPr id="5" name="Rectangle 4"/>
          <p:cNvSpPr/>
          <p:nvPr/>
        </p:nvSpPr>
        <p:spPr>
          <a:xfrm rot="1822301">
            <a:off x="1629797" y="2755087"/>
            <a:ext cx="62420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fr-FR" sz="4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Grille</a:t>
            </a:r>
            <a:r>
              <a:rPr kumimoji="0" lang="fr-FR" sz="4800" b="1" i="0" u="none" strike="noStrike" kern="1200" cap="none" spc="50" normalizeH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des compétences</a:t>
            </a:r>
            <a:endParaRPr lang="fr-FR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</a:t>
            </a:fld>
            <a:fld id="{E493DB3B-AED0-41DE-A866-3490CC240098}" type="slidenum">
              <a:rPr lang="fr-FR" smtClean="0"/>
              <a:pPr/>
              <a:t>1</a:t>
            </a:fld>
            <a:fld id="{2BBE3171-BE78-47DD-BD29-CC0A55310AB5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uiExpand="1" build="p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020272" y="47667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 sujet</a:t>
            </a:r>
            <a:endParaRPr lang="fr-FR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9594" y="116632"/>
            <a:ext cx="5638630" cy="6642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5724128" y="5949280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724128" y="4437112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724128" y="5229200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580112" y="6453336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652120" y="3212976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1043608" y="1412776"/>
            <a:ext cx="100811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043608" y="2780928"/>
            <a:ext cx="360040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043608" y="3429000"/>
            <a:ext cx="360040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043608" y="4725144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043608" y="5517232"/>
            <a:ext cx="36004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115616" y="6309320"/>
            <a:ext cx="21602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76256" y="5301208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grille papier</a:t>
            </a:r>
            <a:endParaRPr lang="fr-F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4479104" cy="318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avec flèche 8"/>
          <p:cNvCxnSpPr/>
          <p:nvPr/>
        </p:nvCxnSpPr>
        <p:spPr>
          <a:xfrm flipH="1">
            <a:off x="4283968" y="2348880"/>
            <a:ext cx="864096" cy="504056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4355976" y="1844824"/>
            <a:ext cx="2016224" cy="4320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76872"/>
            <a:ext cx="39959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17032"/>
            <a:ext cx="42862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5661248"/>
            <a:ext cx="41529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avec flèche 11"/>
          <p:cNvCxnSpPr/>
          <p:nvPr/>
        </p:nvCxnSpPr>
        <p:spPr>
          <a:xfrm flipH="1">
            <a:off x="4499992" y="2492896"/>
            <a:ext cx="2914550" cy="151216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7308304" y="2204864"/>
            <a:ext cx="1584176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3707904" y="5157192"/>
            <a:ext cx="792088" cy="43204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572000" y="4797152"/>
            <a:ext cx="151216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6876256" y="1196752"/>
            <a:ext cx="1008112" cy="576064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6300192" y="1844824"/>
            <a:ext cx="2843808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76672"/>
            <a:ext cx="77057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  <p:bldP spid="13" grpId="1" animBg="1"/>
      <p:bldP spid="17" grpId="1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308304" y="5373216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La grille papier</a:t>
            </a:r>
            <a:endParaRPr lang="fr-FR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4479104" cy="318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3923928" y="2060848"/>
            <a:ext cx="576064" cy="504056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4427984" y="1772816"/>
            <a:ext cx="1800200" cy="3888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3672408" cy="63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llipse 10"/>
          <p:cNvSpPr/>
          <p:nvPr/>
        </p:nvSpPr>
        <p:spPr>
          <a:xfrm>
            <a:off x="323528" y="188640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323528" y="1224136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528" y="2232248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23528" y="3600400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323528" y="4968552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9512" y="5976664"/>
            <a:ext cx="1512168" cy="4046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547664" y="1340768"/>
            <a:ext cx="504056" cy="936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547664" y="2348880"/>
            <a:ext cx="504056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19672" y="116632"/>
            <a:ext cx="2304256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691680" y="4869160"/>
            <a:ext cx="2232248" cy="12961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32" name="Groupe 31"/>
          <p:cNvGrpSpPr/>
          <p:nvPr/>
        </p:nvGrpSpPr>
        <p:grpSpPr>
          <a:xfrm>
            <a:off x="2555776" y="620688"/>
            <a:ext cx="216024" cy="144016"/>
            <a:chOff x="2411760" y="476672"/>
            <a:chExt cx="432048" cy="144016"/>
          </a:xfrm>
        </p:grpSpPr>
        <p:cxnSp>
          <p:nvCxnSpPr>
            <p:cNvPr id="33" name="Connecteur droit 32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2051720" y="476672"/>
            <a:ext cx="216024" cy="144016"/>
            <a:chOff x="2411760" y="476672"/>
            <a:chExt cx="432048" cy="144016"/>
          </a:xfrm>
        </p:grpSpPr>
        <p:cxnSp>
          <p:nvCxnSpPr>
            <p:cNvPr id="40" name="Connecteur droit 39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2051720" y="836712"/>
            <a:ext cx="216024" cy="144016"/>
            <a:chOff x="2411760" y="476672"/>
            <a:chExt cx="432048" cy="144016"/>
          </a:xfrm>
        </p:grpSpPr>
        <p:cxnSp>
          <p:nvCxnSpPr>
            <p:cNvPr id="43" name="Connecteur droit 42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/>
          <p:cNvGrpSpPr/>
          <p:nvPr/>
        </p:nvGrpSpPr>
        <p:grpSpPr>
          <a:xfrm>
            <a:off x="2555776" y="1484784"/>
            <a:ext cx="216024" cy="144016"/>
            <a:chOff x="2411760" y="476672"/>
            <a:chExt cx="432048" cy="144016"/>
          </a:xfrm>
        </p:grpSpPr>
        <p:cxnSp>
          <p:nvCxnSpPr>
            <p:cNvPr id="46" name="Connecteur droit 45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>
            <a:off x="2555776" y="1700808"/>
            <a:ext cx="216024" cy="144016"/>
            <a:chOff x="2411760" y="476672"/>
            <a:chExt cx="432048" cy="144016"/>
          </a:xfrm>
        </p:grpSpPr>
        <p:cxnSp>
          <p:nvCxnSpPr>
            <p:cNvPr id="49" name="Connecteur droit 48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>
            <a:off x="2051720" y="2492896"/>
            <a:ext cx="216024" cy="144016"/>
            <a:chOff x="2411760" y="476672"/>
            <a:chExt cx="432048" cy="144016"/>
          </a:xfrm>
        </p:grpSpPr>
        <p:cxnSp>
          <p:nvCxnSpPr>
            <p:cNvPr id="52" name="Connecteur droit 51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e 53"/>
          <p:cNvGrpSpPr/>
          <p:nvPr/>
        </p:nvGrpSpPr>
        <p:grpSpPr>
          <a:xfrm>
            <a:off x="2051720" y="2708920"/>
            <a:ext cx="216024" cy="144016"/>
            <a:chOff x="2411760" y="476672"/>
            <a:chExt cx="432048" cy="144016"/>
          </a:xfrm>
        </p:grpSpPr>
        <p:cxnSp>
          <p:nvCxnSpPr>
            <p:cNvPr id="55" name="Connecteur droit 54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/>
          <p:cNvGrpSpPr/>
          <p:nvPr/>
        </p:nvGrpSpPr>
        <p:grpSpPr>
          <a:xfrm>
            <a:off x="2555776" y="2924944"/>
            <a:ext cx="216024" cy="144016"/>
            <a:chOff x="2411760" y="476672"/>
            <a:chExt cx="432048" cy="144016"/>
          </a:xfrm>
        </p:grpSpPr>
        <p:cxnSp>
          <p:nvCxnSpPr>
            <p:cNvPr id="58" name="Connecteur droit 57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/>
        </p:nvGrpSpPr>
        <p:grpSpPr>
          <a:xfrm>
            <a:off x="2915816" y="3861048"/>
            <a:ext cx="216024" cy="144016"/>
            <a:chOff x="2411760" y="476672"/>
            <a:chExt cx="432048" cy="144016"/>
          </a:xfrm>
        </p:grpSpPr>
        <p:cxnSp>
          <p:nvCxnSpPr>
            <p:cNvPr id="61" name="Connecteur droit 60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e 62"/>
          <p:cNvGrpSpPr/>
          <p:nvPr/>
        </p:nvGrpSpPr>
        <p:grpSpPr>
          <a:xfrm>
            <a:off x="2051720" y="4077072"/>
            <a:ext cx="216024" cy="144016"/>
            <a:chOff x="2411760" y="476672"/>
            <a:chExt cx="432048" cy="144016"/>
          </a:xfrm>
        </p:grpSpPr>
        <p:cxnSp>
          <p:nvCxnSpPr>
            <p:cNvPr id="64" name="Connecteur droit 63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2483768" y="5301208"/>
            <a:ext cx="216024" cy="144016"/>
            <a:chOff x="2411760" y="476672"/>
            <a:chExt cx="432048" cy="144016"/>
          </a:xfrm>
        </p:grpSpPr>
        <p:cxnSp>
          <p:nvCxnSpPr>
            <p:cNvPr id="67" name="Connecteur droit 66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e 68"/>
          <p:cNvGrpSpPr/>
          <p:nvPr/>
        </p:nvGrpSpPr>
        <p:grpSpPr>
          <a:xfrm>
            <a:off x="2483768" y="5517232"/>
            <a:ext cx="216024" cy="144016"/>
            <a:chOff x="2411760" y="476672"/>
            <a:chExt cx="432048" cy="144016"/>
          </a:xfrm>
        </p:grpSpPr>
        <p:cxnSp>
          <p:nvCxnSpPr>
            <p:cNvPr id="70" name="Connecteur droit 69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/>
          <p:cNvGrpSpPr/>
          <p:nvPr/>
        </p:nvGrpSpPr>
        <p:grpSpPr>
          <a:xfrm>
            <a:off x="2555776" y="6309320"/>
            <a:ext cx="216024" cy="144016"/>
            <a:chOff x="2411760" y="476672"/>
            <a:chExt cx="432048" cy="144016"/>
          </a:xfrm>
        </p:grpSpPr>
        <p:cxnSp>
          <p:nvCxnSpPr>
            <p:cNvPr id="73" name="Connecteur droit 72"/>
            <p:cNvCxnSpPr/>
            <p:nvPr/>
          </p:nvCxnSpPr>
          <p:spPr>
            <a:xfrm>
              <a:off x="2411760" y="476672"/>
              <a:ext cx="432048" cy="144016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 flipH="1">
              <a:off x="2411760" y="476672"/>
              <a:ext cx="432048" cy="1356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0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726173" cy="6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6012160" y="188640"/>
            <a:ext cx="313184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012160" y="6093296"/>
            <a:ext cx="2088232" cy="5760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932040" y="1052736"/>
            <a:ext cx="936104" cy="43204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 flipV="1">
            <a:off x="3707904" y="4941168"/>
            <a:ext cx="2232247" cy="1368151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653136"/>
            <a:ext cx="2314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re 1"/>
          <p:cNvSpPr txBox="1">
            <a:spLocks/>
          </p:cNvSpPr>
          <p:nvPr/>
        </p:nvSpPr>
        <p:spPr>
          <a:xfrm rot="16200000">
            <a:off x="-1463588" y="2588332"/>
            <a:ext cx="3682752" cy="75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 grille Excel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793" y="476672"/>
            <a:ext cx="4112025" cy="259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1463588" y="2588332"/>
            <a:ext cx="3682752" cy="75557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Une grille Excel</a:t>
            </a:r>
            <a:endParaRPr lang="fr-FR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726173" cy="6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6012160" y="1412776"/>
            <a:ext cx="3131840" cy="4896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4499992" y="3501008"/>
            <a:ext cx="1368152" cy="7200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55921"/>
            <a:ext cx="3168352" cy="651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Ellipse 13"/>
          <p:cNvSpPr/>
          <p:nvPr/>
        </p:nvSpPr>
        <p:spPr>
          <a:xfrm>
            <a:off x="1331640" y="116632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331640" y="1152128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331640" y="2160240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331640" y="3528392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331640" y="4824536"/>
            <a:ext cx="1368152" cy="3326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187624" y="5832648"/>
            <a:ext cx="1512168" cy="4046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627784" y="1124744"/>
            <a:ext cx="1584176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2339752" y="2276872"/>
            <a:ext cx="432048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339752" y="260648"/>
            <a:ext cx="432048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16200000">
            <a:off x="-1463588" y="2588332"/>
            <a:ext cx="3682752" cy="75557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Une grille Excel</a:t>
            </a:r>
            <a:endParaRPr lang="fr-FR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2726173" cy="6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lipse 4"/>
          <p:cNvSpPr/>
          <p:nvPr/>
        </p:nvSpPr>
        <p:spPr>
          <a:xfrm>
            <a:off x="6012160" y="2924944"/>
            <a:ext cx="3131840" cy="1224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5148064" y="1412776"/>
            <a:ext cx="864096" cy="187220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653136"/>
            <a:ext cx="4381649" cy="183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260648"/>
            <a:ext cx="4392488" cy="181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Ellipse 26"/>
          <p:cNvSpPr/>
          <p:nvPr/>
        </p:nvSpPr>
        <p:spPr>
          <a:xfrm>
            <a:off x="4572000" y="476672"/>
            <a:ext cx="360040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835696" y="548680"/>
            <a:ext cx="288032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835696" y="980728"/>
            <a:ext cx="288032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3176" y="2492896"/>
            <a:ext cx="4360912" cy="172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Ellipse 27"/>
          <p:cNvSpPr/>
          <p:nvPr/>
        </p:nvSpPr>
        <p:spPr>
          <a:xfrm>
            <a:off x="3203848" y="2708920"/>
            <a:ext cx="288032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nimBg="1"/>
      <p:bldP spid="29" grpId="0" animBg="1"/>
      <p:bldP spid="30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7504" y="116632"/>
            <a:ext cx="4248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Exploitation de la grille de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tences sous Excel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82089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323528" y="1772816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année </a:t>
            </a:r>
            <a:r>
              <a:rPr lang="fr-FR" dirty="0" smtClean="0"/>
              <a:t>scolaire, classe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nombre </a:t>
            </a:r>
            <a:r>
              <a:rPr lang="fr-FR" dirty="0" smtClean="0"/>
              <a:t>d’élèves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liste </a:t>
            </a:r>
            <a:r>
              <a:rPr lang="fr-FR" dirty="0" smtClean="0"/>
              <a:t>des élèves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gestion </a:t>
            </a:r>
            <a:r>
              <a:rPr lang="fr-FR" dirty="0" smtClean="0"/>
              <a:t>des élèves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707904" y="1772816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</a:t>
            </a:r>
            <a:r>
              <a:rPr lang="fr-FR" dirty="0" smtClean="0"/>
              <a:t>numéro </a:t>
            </a:r>
            <a:r>
              <a:rPr lang="fr-FR" dirty="0" smtClean="0"/>
              <a:t>de l’activité, de la partie, date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compétences </a:t>
            </a:r>
            <a:r>
              <a:rPr lang="fr-FR" dirty="0" smtClean="0"/>
              <a:t>évaluées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coefficient </a:t>
            </a:r>
            <a:r>
              <a:rPr lang="fr-FR" dirty="0" smtClean="0"/>
              <a:t>des compétences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questions </a:t>
            </a:r>
            <a:r>
              <a:rPr lang="fr-FR" dirty="0" smtClean="0"/>
              <a:t>évaluées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084168" y="57332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</a:t>
            </a:r>
            <a:r>
              <a:rPr lang="fr-FR" dirty="0" smtClean="0"/>
              <a:t>rilles </a:t>
            </a:r>
            <a:r>
              <a:rPr lang="fr-FR" dirty="0" smtClean="0"/>
              <a:t>d’évaluation de chaque élève (jusqu’à 36)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347864" y="566124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</a:t>
            </a:r>
            <a:r>
              <a:rPr lang="fr-FR" dirty="0" smtClean="0"/>
              <a:t>oyennes </a:t>
            </a:r>
            <a:r>
              <a:rPr lang="fr-FR" dirty="0" smtClean="0"/>
              <a:t>de la classe :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par </a:t>
            </a:r>
            <a:r>
              <a:rPr lang="fr-FR" dirty="0" smtClean="0"/>
              <a:t>compétence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par </a:t>
            </a:r>
            <a:r>
              <a:rPr lang="fr-FR" dirty="0" smtClean="0"/>
              <a:t>activité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51520" y="537321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</a:t>
            </a:r>
            <a:r>
              <a:rPr lang="fr-FR" dirty="0" smtClean="0"/>
              <a:t>oyennes </a:t>
            </a:r>
            <a:r>
              <a:rPr lang="fr-FR" dirty="0" smtClean="0"/>
              <a:t>de chaque élève par compétence</a:t>
            </a:r>
          </a:p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292080" y="62068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Les feuilles sous Excel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395536" y="2852936"/>
            <a:ext cx="720080" cy="1152128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1907704" y="1988840"/>
            <a:ext cx="1800200" cy="2016224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2483768" y="4437112"/>
            <a:ext cx="72008" cy="1728192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3779912" y="4509120"/>
            <a:ext cx="1080120" cy="1152128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H="1" flipV="1">
            <a:off x="4788024" y="4509120"/>
            <a:ext cx="1944216" cy="1224136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H="1" flipV="1">
            <a:off x="5796136" y="4509120"/>
            <a:ext cx="1080120" cy="108012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6444208" y="4437112"/>
            <a:ext cx="576064" cy="1152128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 flipV="1">
            <a:off x="7164288" y="4365104"/>
            <a:ext cx="144016" cy="1224136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7596336" y="4365104"/>
            <a:ext cx="432048" cy="1296144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116632"/>
            <a:ext cx="4248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Exploitation de la grille de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tences sous Excel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508104" y="332656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La feuille Liste</a:t>
            </a:r>
            <a:endParaRPr lang="fr-FR" sz="28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>
            <a:off x="2843808" y="1628800"/>
            <a:ext cx="1152128" cy="1152128"/>
          </a:xfrm>
          <a:prstGeom prst="straightConnector1">
            <a:avLst/>
          </a:prstGeom>
          <a:ln w="63500">
            <a:solidFill>
              <a:schemeClr val="tx1">
                <a:lumMod val="75000"/>
                <a:lumOff val="25000"/>
                <a:alpha val="87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11560" y="1772816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a</a:t>
            </a:r>
            <a:r>
              <a:rPr lang="fr-FR" dirty="0" smtClean="0"/>
              <a:t>ffecter </a:t>
            </a:r>
            <a:r>
              <a:rPr lang="fr-FR" dirty="0" smtClean="0"/>
              <a:t>un numéro à chaque élève</a:t>
            </a:r>
          </a:p>
          <a:p>
            <a:pPr>
              <a:buFontTx/>
              <a:buChar char="-"/>
            </a:pPr>
            <a:r>
              <a:rPr lang="fr-FR" dirty="0" smtClean="0"/>
              <a:t> g</a:t>
            </a:r>
            <a:r>
              <a:rPr lang="fr-FR" dirty="0" smtClean="0"/>
              <a:t>érer </a:t>
            </a:r>
            <a:r>
              <a:rPr lang="fr-FR" dirty="0" smtClean="0"/>
              <a:t>les absences</a:t>
            </a:r>
            <a:endParaRPr lang="fr-FR" dirty="0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275" y="1268760"/>
            <a:ext cx="5038725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852936"/>
            <a:ext cx="3639258" cy="261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16632"/>
            <a:ext cx="4248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Exploitation de la grille de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tences sous Excel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08104" y="33265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La feuille Base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340768"/>
            <a:ext cx="3576596" cy="503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804248" y="16288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à</a:t>
            </a:r>
            <a:r>
              <a:rPr lang="fr-FR" sz="2400" dirty="0" smtClean="0"/>
              <a:t> </a:t>
            </a:r>
            <a:r>
              <a:rPr lang="fr-FR" sz="2400" dirty="0" smtClean="0"/>
              <a:t>modifier</a:t>
            </a:r>
            <a:endParaRPr lang="fr-FR" sz="2400" dirty="0"/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4139952" y="1988840"/>
            <a:ext cx="2592288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4932040" y="2060848"/>
            <a:ext cx="1944216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5076056" y="3429000"/>
            <a:ext cx="2232248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5724128" y="2060848"/>
            <a:ext cx="1296144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380312" y="32129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à</a:t>
            </a:r>
            <a:r>
              <a:rPr lang="fr-FR" sz="2400" dirty="0" smtClean="0"/>
              <a:t> </a:t>
            </a:r>
            <a:r>
              <a:rPr lang="fr-FR" sz="2400" dirty="0" smtClean="0"/>
              <a:t>modifier</a:t>
            </a:r>
            <a:endParaRPr lang="fr-FR" sz="2400" dirty="0"/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1691680" y="3212976"/>
            <a:ext cx="176368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1547664" y="4365104"/>
            <a:ext cx="1872208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084168" y="3645024"/>
            <a:ext cx="1368152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51520" y="28529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à</a:t>
            </a:r>
            <a:r>
              <a:rPr lang="fr-FR" sz="2400" dirty="0" smtClean="0"/>
              <a:t> </a:t>
            </a:r>
            <a:r>
              <a:rPr lang="fr-FR" sz="2400" dirty="0" smtClean="0"/>
              <a:t>modifier</a:t>
            </a:r>
            <a:endParaRPr lang="fr-FR" sz="2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07504" y="494116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à</a:t>
            </a:r>
            <a:r>
              <a:rPr lang="fr-FR" sz="2400" dirty="0" smtClean="0"/>
              <a:t> </a:t>
            </a:r>
            <a:r>
              <a:rPr lang="fr-FR" sz="2400" dirty="0" smtClean="0"/>
              <a:t>modifier</a:t>
            </a:r>
            <a:endParaRPr lang="fr-FR" sz="2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588224" y="49411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Toutes les modifications sont répercutées dans les feuilles élèves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16632"/>
            <a:ext cx="4248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Exploitation de la grille de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tences sous Excel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20608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La feuille Bilan classe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24"/>
            <a:ext cx="3168352" cy="650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755576" y="357301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Moyennes de la classe :</a:t>
            </a:r>
          </a:p>
          <a:p>
            <a:pPr>
              <a:buFontTx/>
              <a:buChar char="-"/>
            </a:pPr>
            <a:r>
              <a:rPr lang="fr-FR" dirty="0" smtClean="0"/>
              <a:t> par compétences</a:t>
            </a:r>
          </a:p>
          <a:p>
            <a:pPr>
              <a:buFontTx/>
              <a:buChar char="-"/>
            </a:pPr>
            <a:r>
              <a:rPr lang="fr-FR" dirty="0" smtClean="0"/>
              <a:t> pour l’activité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652120" y="764704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5652120" y="1700808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652120" y="2996952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652120" y="4221088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652120" y="5157192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652120" y="5949280"/>
            <a:ext cx="648072" cy="2880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444208" y="6309320"/>
            <a:ext cx="864096" cy="3600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2674640" cy="6766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1. S’approprier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27584" y="1196752"/>
            <a:ext cx="2376264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2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Analyser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03648" y="2060848"/>
            <a:ext cx="2376264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noProof="0" dirty="0" smtClean="0"/>
              <a:t>3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Réaliser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907704" y="2852936"/>
            <a:ext cx="2376264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noProof="0" dirty="0" smtClean="0"/>
              <a:t>4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Valider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843808" y="3861048"/>
            <a:ext cx="3168352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noProof="0" dirty="0" smtClean="0"/>
              <a:t>5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communiquer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463480" y="4941168"/>
            <a:ext cx="468052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/>
              <a:t>6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fr-FR" sz="3200" dirty="0" smtClean="0"/>
              <a:t>Faire preuve d’initiative,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    d’autonomie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771800" y="404664"/>
            <a:ext cx="86409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72408" y="-27384"/>
            <a:ext cx="406794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Tx/>
              <a:buChar char="-"/>
            </a:pPr>
            <a:r>
              <a:rPr lang="fr-FR" sz="2400" dirty="0"/>
              <a:t> </a:t>
            </a:r>
            <a:r>
              <a:rPr lang="fr-FR" sz="2000" dirty="0" smtClean="0"/>
              <a:t>Questionnement</a:t>
            </a:r>
          </a:p>
          <a:p>
            <a:r>
              <a:rPr lang="fr-FR" sz="2000" dirty="0" smtClean="0"/>
              <a:t>- Organiser les </a:t>
            </a:r>
            <a:r>
              <a:rPr lang="fr-FR" sz="2000" dirty="0"/>
              <a:t>connaissances</a:t>
            </a:r>
          </a:p>
          <a:p>
            <a:r>
              <a:rPr lang="fr-FR" sz="2000" dirty="0" smtClean="0"/>
              <a:t>- Extraire </a:t>
            </a:r>
            <a:r>
              <a:rPr lang="fr-FR" sz="2000" dirty="0"/>
              <a:t>des informations</a:t>
            </a:r>
          </a:p>
          <a:p>
            <a:r>
              <a:rPr lang="fr-FR" sz="2000" dirty="0" smtClean="0"/>
              <a:t>-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11390" y="6021288"/>
            <a:ext cx="46299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 des sous - compétences</a:t>
            </a:r>
            <a:endParaRPr lang="fr-FR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1538715">
            <a:off x="402528" y="4441323"/>
            <a:ext cx="415963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fr-FR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ix compétences</a:t>
            </a:r>
            <a:endParaRPr lang="fr-FR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Flèche droite 25"/>
          <p:cNvSpPr/>
          <p:nvPr/>
        </p:nvSpPr>
        <p:spPr>
          <a:xfrm>
            <a:off x="2843808" y="1412776"/>
            <a:ext cx="11521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995936" y="980728"/>
            <a:ext cx="4139952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2400" dirty="0" smtClean="0"/>
              <a:t>- </a:t>
            </a:r>
            <a:r>
              <a:rPr lang="fr-FR" sz="2000" dirty="0" smtClean="0"/>
              <a:t>Elaborer </a:t>
            </a:r>
            <a:r>
              <a:rPr lang="fr-FR" sz="2000" dirty="0"/>
              <a:t>un protocole</a:t>
            </a:r>
          </a:p>
          <a:p>
            <a:r>
              <a:rPr lang="fr-FR" sz="2000" dirty="0" smtClean="0"/>
              <a:t>- Organiser </a:t>
            </a:r>
            <a:r>
              <a:rPr lang="fr-FR" sz="2000" dirty="0"/>
              <a:t>les informations extraites</a:t>
            </a:r>
          </a:p>
          <a:p>
            <a:r>
              <a:rPr lang="fr-FR" sz="2000" dirty="0" smtClean="0"/>
              <a:t>- Tracer </a:t>
            </a:r>
            <a:r>
              <a:rPr lang="fr-FR" sz="2000" dirty="0"/>
              <a:t>un </a:t>
            </a:r>
            <a:r>
              <a:rPr lang="fr-FR" sz="2000" dirty="0" smtClean="0"/>
              <a:t>schéma</a:t>
            </a:r>
            <a:endParaRPr lang="fr-FR" sz="2000" dirty="0"/>
          </a:p>
          <a:p>
            <a:r>
              <a:rPr lang="fr-FR" sz="2000" dirty="0" smtClean="0"/>
              <a:t>- </a:t>
            </a:r>
            <a:r>
              <a:rPr lang="fr-FR" sz="2000" dirty="0" smtClean="0"/>
              <a:t>…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Flèche droite 27"/>
          <p:cNvSpPr/>
          <p:nvPr/>
        </p:nvSpPr>
        <p:spPr>
          <a:xfrm>
            <a:off x="3275856" y="2276872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4896544" y="1772816"/>
            <a:ext cx="4139952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2400" dirty="0" smtClean="0"/>
              <a:t>- </a:t>
            </a:r>
            <a:r>
              <a:rPr lang="fr-FR" sz="2000" dirty="0" smtClean="0"/>
              <a:t>Mettre </a:t>
            </a:r>
            <a:r>
              <a:rPr lang="fr-FR" sz="2000" dirty="0"/>
              <a:t>en œuvre un protocole</a:t>
            </a:r>
          </a:p>
          <a:p>
            <a:r>
              <a:rPr lang="fr-FR" sz="2000" dirty="0" smtClean="0"/>
              <a:t>- Construire </a:t>
            </a:r>
            <a:r>
              <a:rPr lang="fr-FR" sz="2000" dirty="0"/>
              <a:t>un tableau</a:t>
            </a:r>
          </a:p>
          <a:p>
            <a:pPr>
              <a:buFontTx/>
              <a:buChar char="-"/>
            </a:pPr>
            <a:r>
              <a:rPr lang="fr-FR" sz="2000" dirty="0" smtClean="0"/>
              <a:t> Utiliser </a:t>
            </a:r>
            <a:r>
              <a:rPr lang="fr-FR" sz="2000" dirty="0"/>
              <a:t>le </a:t>
            </a:r>
            <a:r>
              <a:rPr lang="fr-FR" sz="2000" dirty="0" smtClean="0"/>
              <a:t>matériel</a:t>
            </a:r>
          </a:p>
          <a:p>
            <a:pPr>
              <a:buFontTx/>
              <a:buChar char="-"/>
            </a:pPr>
            <a:r>
              <a:rPr lang="fr-FR" sz="2000" dirty="0"/>
              <a:t> </a:t>
            </a:r>
            <a:r>
              <a:rPr lang="fr-FR" sz="2000" dirty="0" smtClean="0"/>
              <a:t>…</a:t>
            </a:r>
            <a:endParaRPr lang="fr-FR" sz="2000" dirty="0"/>
          </a:p>
          <a:p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Flèche droite 29"/>
          <p:cNvSpPr/>
          <p:nvPr/>
        </p:nvSpPr>
        <p:spPr>
          <a:xfrm>
            <a:off x="3635896" y="3068960"/>
            <a:ext cx="158417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5148064" y="2708920"/>
            <a:ext cx="421196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2400" dirty="0" smtClean="0"/>
              <a:t>- </a:t>
            </a:r>
            <a:r>
              <a:rPr lang="fr-FR" sz="2000" dirty="0"/>
              <a:t>Interpréter des mesures</a:t>
            </a:r>
          </a:p>
          <a:p>
            <a:r>
              <a:rPr lang="fr-FR" sz="2000" dirty="0" smtClean="0"/>
              <a:t>- Interpréter </a:t>
            </a:r>
            <a:r>
              <a:rPr lang="fr-FR" sz="2000" dirty="0"/>
              <a:t>un résultat</a:t>
            </a:r>
          </a:p>
          <a:p>
            <a:r>
              <a:rPr lang="fr-FR" sz="2000" dirty="0" smtClean="0"/>
              <a:t>- Discuter </a:t>
            </a:r>
            <a:r>
              <a:rPr lang="fr-FR" sz="2000" dirty="0"/>
              <a:t>de la validité d'une loi</a:t>
            </a:r>
          </a:p>
          <a:p>
            <a:r>
              <a:rPr lang="fr-FR" sz="2000" dirty="0" smtClean="0"/>
              <a:t>- </a:t>
            </a:r>
            <a:r>
              <a:rPr lang="fr-FR" sz="2000" dirty="0" smtClean="0"/>
              <a:t>…</a:t>
            </a:r>
            <a:endParaRPr lang="fr-FR" sz="2000" dirty="0"/>
          </a:p>
        </p:txBody>
      </p:sp>
      <p:sp>
        <p:nvSpPr>
          <p:cNvPr id="32" name="Flèche droite 31"/>
          <p:cNvSpPr/>
          <p:nvPr/>
        </p:nvSpPr>
        <p:spPr>
          <a:xfrm>
            <a:off x="5868144" y="407707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space réservé du contenu 2"/>
          <p:cNvSpPr txBox="1">
            <a:spLocks/>
          </p:cNvSpPr>
          <p:nvPr/>
        </p:nvSpPr>
        <p:spPr>
          <a:xfrm>
            <a:off x="6444208" y="3789040"/>
            <a:ext cx="388843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fr-FR" sz="2000" dirty="0" smtClean="0"/>
              <a:t>- </a:t>
            </a:r>
            <a:r>
              <a:rPr lang="fr-FR" sz="2000" dirty="0" smtClean="0"/>
              <a:t>Rédiger </a:t>
            </a:r>
            <a:r>
              <a:rPr lang="fr-FR" sz="2000" dirty="0"/>
              <a:t>une explication </a:t>
            </a:r>
          </a:p>
          <a:p>
            <a:r>
              <a:rPr lang="fr-FR" sz="2000" dirty="0" smtClean="0"/>
              <a:t>- Rédiger </a:t>
            </a:r>
            <a:r>
              <a:rPr lang="fr-FR" sz="2000" dirty="0"/>
              <a:t>une réponse</a:t>
            </a:r>
          </a:p>
          <a:p>
            <a:r>
              <a:rPr lang="fr-FR" sz="2000" dirty="0" smtClean="0"/>
              <a:t>- Ecrire </a:t>
            </a:r>
            <a:r>
              <a:rPr lang="fr-FR" sz="2000" dirty="0"/>
              <a:t>un résultat </a:t>
            </a:r>
          </a:p>
          <a:p>
            <a:r>
              <a:rPr lang="fr-FR" sz="2000" dirty="0" smtClean="0"/>
              <a:t>- </a:t>
            </a:r>
            <a:r>
              <a:rPr lang="fr-FR" sz="2000" dirty="0" smtClean="0"/>
              <a:t>…</a:t>
            </a:r>
            <a:endParaRPr lang="fr-FR" sz="20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  <p:bldP spid="9" grpId="0" animBg="1"/>
      <p:bldP spid="9" grpId="1" animBg="1"/>
      <p:bldP spid="10" grpId="0"/>
      <p:bldP spid="10" grpId="1"/>
      <p:bldP spid="13" grpId="0"/>
      <p:bldP spid="13" grpId="1"/>
      <p:bldP spid="13" grpId="2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/>
      <p:bldP spid="33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88640"/>
            <a:ext cx="42484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Exploitation de la grille de comp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tences sous Excel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16016" y="62068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La feuille Bilan élève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1520" y="3068960"/>
            <a:ext cx="219573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Moyennes de chaque élève par compétences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7963" y="1124744"/>
            <a:ext cx="64865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255" y="2996952"/>
            <a:ext cx="63722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4869160"/>
            <a:ext cx="640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4104456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: </a:t>
            </a:r>
            <a:r>
              <a:rPr lang="fr-FR" sz="2800" dirty="0" smtClean="0"/>
              <a:t>aspects positifs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79512" y="1139840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3419872" y="1436583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Faits à la maison par la quasi-totalité des élèves !!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616" y="860519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Un travail préparatoire fait par les élèves </a:t>
            </a:r>
            <a:endParaRPr lang="fr-FR" sz="2800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79512" y="4725144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259632" y="4437112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Une activité </a:t>
            </a:r>
            <a:r>
              <a:rPr lang="fr-FR" sz="3200" dirty="0" smtClean="0"/>
              <a:t>réalisée</a:t>
            </a:r>
            <a:endParaRPr lang="fr-FR" sz="3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23528" y="4949879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L’activité est réalisée complètement par la quasi-totalité des élèves.</a:t>
            </a:r>
          </a:p>
          <a:p>
            <a:endParaRPr lang="fr-FR" sz="24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79512" y="2844225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331640" y="249289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 travail effectif pendant </a:t>
            </a:r>
            <a:r>
              <a:rPr lang="fr-FR" sz="3200" dirty="0" smtClean="0"/>
              <a:t>la séance</a:t>
            </a:r>
            <a:r>
              <a:rPr lang="fr-FR" sz="3600" dirty="0" smtClean="0"/>
              <a:t> </a:t>
            </a:r>
            <a:endParaRPr lang="fr-FR" sz="3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300192" y="3068960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intérêt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motivation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enthousiasme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95536" y="1436583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S</a:t>
            </a:r>
            <a:r>
              <a:rPr lang="fr-FR" sz="2400" dirty="0" smtClean="0"/>
              <a:t>’approprier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Analyser</a:t>
            </a:r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21</a:t>
            </a:fld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2339752" y="1868631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5076056" y="3573016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868144" y="4941168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L’aide permet aux élèves les plus faibles de faire le maximum. </a:t>
            </a:r>
            <a:endParaRPr lang="fr-FR" sz="24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499992" y="5525943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11560" y="3140968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validation </a:t>
            </a:r>
            <a:r>
              <a:rPr lang="fr-FR" sz="2000" dirty="0" smtClean="0"/>
              <a:t>en </a:t>
            </a:r>
            <a:r>
              <a:rPr lang="fr-FR" sz="2000" dirty="0" smtClean="0"/>
              <a:t>direct </a:t>
            </a:r>
            <a:r>
              <a:rPr lang="fr-FR" sz="2000" dirty="0" smtClean="0"/>
              <a:t>permet une « récompense » immédiate pour le travail fourni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21" grpId="0"/>
      <p:bldP spid="23" grpId="0"/>
      <p:bldP spid="25" grpId="0"/>
      <p:bldP spid="19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4104456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: </a:t>
            </a:r>
            <a:r>
              <a:rPr lang="fr-FR" sz="2800" dirty="0" smtClean="0"/>
              <a:t>aspects négatifs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79512" y="1412776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115616" y="112474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Rigidité de l’organisation des compétences et des grilles de compétences</a:t>
            </a:r>
            <a:endParaRPr lang="fr-FR" sz="28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79512" y="2996952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115616" y="2708920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Rédaction du sujet autour de l’organisation des compétences </a:t>
            </a:r>
            <a:endParaRPr lang="fr-FR" sz="2800" dirty="0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79512" y="4437112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115616" y="4149080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Nombre de questions limité par compétences </a:t>
            </a:r>
            <a:endParaRPr lang="fr-FR" sz="2800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79512" y="5733256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115616" y="5445224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Pas d’évaluation </a:t>
            </a:r>
            <a:r>
              <a:rPr lang="fr-FR" sz="2800" dirty="0" smtClean="0"/>
              <a:t>directe </a:t>
            </a:r>
            <a:r>
              <a:rPr lang="fr-FR" sz="2800" dirty="0" smtClean="0"/>
              <a:t>des sous-compétences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18864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Origine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555776" y="62068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Notation des CCF en BTS</a:t>
            </a:r>
            <a:endParaRPr lang="fr-FR" sz="32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971600" y="908720"/>
            <a:ext cx="1584176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4096" y="1412776"/>
            <a:ext cx="396240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1656184" cy="539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5220072" y="2996952"/>
            <a:ext cx="1008112" cy="28083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020272" y="332656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Grille demandée à partir de la session 2013</a:t>
            </a:r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340768"/>
            <a:ext cx="287805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avec flèche 8"/>
          <p:cNvCxnSpPr/>
          <p:nvPr/>
        </p:nvCxnSpPr>
        <p:spPr>
          <a:xfrm flipH="1" flipV="1">
            <a:off x="1979712" y="2780928"/>
            <a:ext cx="3024336" cy="1080120"/>
          </a:xfrm>
          <a:prstGeom prst="straightConnector1">
            <a:avLst/>
          </a:prstGeom>
          <a:ln w="63500">
            <a:solidFill>
              <a:srgbClr val="FF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444208" y="3068960"/>
            <a:ext cx="1728192" cy="280831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 flipH="1" flipV="1">
            <a:off x="4860032" y="3429000"/>
            <a:ext cx="1440160" cy="432048"/>
          </a:xfrm>
          <a:prstGeom prst="straightConnector1">
            <a:avLst/>
          </a:prstGeom>
          <a:ln w="63500">
            <a:solidFill>
              <a:srgbClr val="FF0000">
                <a:alpha val="8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260648"/>
            <a:ext cx="3960440" cy="86409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Construction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0" y="980728"/>
            <a:ext cx="7056784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600" dirty="0" smtClean="0">
                <a:latin typeface="+mj-lt"/>
                <a:ea typeface="+mj-ea"/>
                <a:cs typeface="+mj-cs"/>
              </a:rPr>
              <a:t>« Construction » d’une  évaluation par compétence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ZoneTexte 21"/>
          <p:cNvSpPr txBox="1"/>
          <p:nvPr/>
        </p:nvSpPr>
        <p:spPr>
          <a:xfrm rot="19373387">
            <a:off x="166481" y="3743924"/>
            <a:ext cx="216022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635896" y="3454548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Sujet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228184" y="3094508"/>
            <a:ext cx="244827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Recherche des </a:t>
            </a:r>
          </a:p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sous compétences</a:t>
            </a:r>
            <a:r>
              <a:rPr lang="fr-FR" dirty="0" smtClean="0"/>
              <a:t> à évaluer 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6804248" y="4593902"/>
            <a:ext cx="12241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Sujet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2339752" y="4305870"/>
            <a:ext cx="309634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i="1" u="sng" dirty="0" smtClean="0">
                <a:solidFill>
                  <a:srgbClr val="FF0000"/>
                </a:solidFill>
              </a:rPr>
              <a:t>Compétences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f</a:t>
            </a:r>
            <a:r>
              <a:rPr lang="fr-FR" dirty="0" smtClean="0"/>
              <a:t>ixées</a:t>
            </a:r>
            <a:endParaRPr lang="fr-FR" dirty="0"/>
          </a:p>
          <a:p>
            <a:pPr algn="ctr"/>
            <a:r>
              <a:rPr lang="fr-FR" dirty="0" smtClean="0"/>
              <a:t>o</a:t>
            </a:r>
            <a:r>
              <a:rPr lang="fr-FR" dirty="0" smtClean="0"/>
              <a:t>rganisées 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3887416" y="1844824"/>
            <a:ext cx="5256584" cy="576064"/>
          </a:xfrm>
          <a:prstGeom prst="rect">
            <a:avLst/>
          </a:prstGeom>
        </p:spPr>
        <p:txBody>
          <a:bodyPr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 </a:t>
            </a:r>
            <a:r>
              <a:rPr lang="fr-FR" sz="8500" b="1" i="1" u="sng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deux</a:t>
            </a:r>
            <a:r>
              <a:rPr lang="fr-FR" sz="8500" dirty="0" smtClean="0">
                <a:latin typeface="+mj-lt"/>
                <a:ea typeface="+mj-ea"/>
                <a:cs typeface="+mj-cs"/>
              </a:rPr>
              <a:t> d</a:t>
            </a:r>
            <a:r>
              <a:rPr kumimoji="0" lang="fr-FR" sz="8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émarches</a:t>
            </a:r>
            <a:r>
              <a:rPr kumimoji="0" lang="fr-FR" sz="8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possibles</a:t>
            </a:r>
            <a:endParaRPr kumimoji="0" lang="fr-FR" sz="8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1043608" y="4737918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5580112" y="4809926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2267744" y="3598564"/>
            <a:ext cx="1080120" cy="0"/>
          </a:xfrm>
          <a:prstGeom prst="straightConnector1">
            <a:avLst/>
          </a:prstGeom>
          <a:ln w="66675" cmpd="dbl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5004048" y="3598564"/>
            <a:ext cx="1080120" cy="0"/>
          </a:xfrm>
          <a:prstGeom prst="straightConnector1">
            <a:avLst/>
          </a:prstGeom>
          <a:ln w="66675" cmpd="dbl"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5352" y="-13394"/>
            <a:ext cx="5554960" cy="92211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Une démarche scientifique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28193"/>
            <a:ext cx="2016224" cy="6046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S’approprier</a:t>
            </a: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372200" y="1700808"/>
            <a:ext cx="2592288" cy="60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Amener</a:t>
            </a:r>
            <a:r>
              <a:rPr kumimoji="0" lang="fr-FR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« sujet »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79512" y="3040361"/>
            <a:ext cx="1872208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Analyser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6156176" y="3140968"/>
            <a:ext cx="2808312" cy="60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Présenter</a:t>
            </a:r>
            <a:r>
              <a:rPr kumimoji="0" lang="fr-FR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« sujet »</a:t>
            </a:r>
            <a:endParaRPr kumimoji="0" lang="fr-FR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79512" y="3904457"/>
            <a:ext cx="1872208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dirty="0" smtClean="0"/>
              <a:t>Réaliser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4984577"/>
            <a:ext cx="1872208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dirty="0" smtClean="0"/>
              <a:t>Valider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179512" y="6136705"/>
            <a:ext cx="2304256" cy="604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dirty="0" smtClean="0"/>
              <a:t>Communiquer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6948264" y="980728"/>
            <a:ext cx="2088232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dirty="0" smtClean="0"/>
              <a:t>Introduction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732240" y="4653136"/>
            <a:ext cx="2304256" cy="6046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noProof="0" dirty="0" smtClean="0"/>
              <a:t>Développement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7164288" y="6064697"/>
            <a:ext cx="1800200" cy="604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800" noProof="0" dirty="0" smtClean="0"/>
              <a:t>Conclusion</a:t>
            </a: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9832" y="2420888"/>
            <a:ext cx="2880320" cy="9403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34696" tIns="234696" rIns="234696" bIns="234696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3300" kern="1200" dirty="0"/>
          </a:p>
        </p:txBody>
      </p:sp>
      <p:sp>
        <p:nvSpPr>
          <p:cNvPr id="21" name="ZoneTexte 20"/>
          <p:cNvSpPr txBox="1"/>
          <p:nvPr/>
        </p:nvSpPr>
        <p:spPr>
          <a:xfrm>
            <a:off x="3707904" y="1196752"/>
            <a:ext cx="16561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3347864" y="2062589"/>
            <a:ext cx="24482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Données quantitatives et qualitatives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3923928" y="3212976"/>
            <a:ext cx="12961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Hypothèse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3923928" y="4077072"/>
            <a:ext cx="13681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Expérience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3347864" y="4941168"/>
            <a:ext cx="252028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Résultats corroborant l’hypothèse</a:t>
            </a:r>
            <a:endParaRPr lang="fr-FR" sz="2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3491880" y="6197242"/>
            <a:ext cx="223224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Loi, théorie</a:t>
            </a:r>
            <a:endParaRPr lang="fr-FR" sz="2000" dirty="0"/>
          </a:p>
        </p:txBody>
      </p:sp>
      <p:sp>
        <p:nvSpPr>
          <p:cNvPr id="29" name="Flèche vers le bas 28"/>
          <p:cNvSpPr/>
          <p:nvPr/>
        </p:nvSpPr>
        <p:spPr>
          <a:xfrm>
            <a:off x="4499992" y="1628800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lèche vers le bas 30"/>
          <p:cNvSpPr/>
          <p:nvPr/>
        </p:nvSpPr>
        <p:spPr>
          <a:xfrm>
            <a:off x="4499992" y="2780928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vers le bas 31"/>
          <p:cNvSpPr/>
          <p:nvPr/>
        </p:nvSpPr>
        <p:spPr>
          <a:xfrm>
            <a:off x="4499992" y="3645024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>
            <a:off x="4499992" y="4509120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vers le bas 33"/>
          <p:cNvSpPr/>
          <p:nvPr/>
        </p:nvSpPr>
        <p:spPr>
          <a:xfrm>
            <a:off x="4499992" y="5733256"/>
            <a:ext cx="216024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>
            <a:off x="251520" y="908720"/>
            <a:ext cx="0" cy="594928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8892480" y="864096"/>
            <a:ext cx="0" cy="594928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H="1">
            <a:off x="2267744" y="1340768"/>
            <a:ext cx="1110952" cy="43204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2195736" y="1988840"/>
            <a:ext cx="1008112" cy="504056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H="1">
            <a:off x="1619672" y="3356992"/>
            <a:ext cx="2088232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H="1">
            <a:off x="1547664" y="4221088"/>
            <a:ext cx="216024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>
            <a:off x="1331640" y="5301208"/>
            <a:ext cx="1872208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>
            <a:off x="2411760" y="6453336"/>
            <a:ext cx="1008112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flipH="1" flipV="1">
            <a:off x="5508104" y="1340768"/>
            <a:ext cx="864096" cy="504056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>
            <a:off x="5868144" y="2132856"/>
            <a:ext cx="576064" cy="288032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5436096" y="3356992"/>
            <a:ext cx="648072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 flipV="1">
            <a:off x="5508104" y="4293096"/>
            <a:ext cx="1224136" cy="432048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 flipH="1">
            <a:off x="5940152" y="5013176"/>
            <a:ext cx="792088" cy="288032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5868144" y="6381328"/>
            <a:ext cx="1152128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5384776" y="11663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transdisciplinaire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25 -4.44444E-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6" grpId="0"/>
      <p:bldP spid="10" grpId="0"/>
      <p:bldP spid="11" grpId="0"/>
      <p:bldP spid="12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74" grpId="0"/>
      <p:bldP spid="7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040560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</a:t>
            </a:r>
            <a:r>
              <a:rPr lang="fr-FR" dirty="0" smtClean="0"/>
              <a:t>bjectifs de la grille 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79512" y="1484784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644008" y="1772816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Seules </a:t>
            </a:r>
            <a:r>
              <a:rPr lang="fr-FR" sz="2400" dirty="0" smtClean="0"/>
              <a:t>les compétences </a:t>
            </a:r>
            <a:r>
              <a:rPr lang="fr-FR" sz="2400" dirty="0" smtClean="0"/>
              <a:t>sont </a:t>
            </a:r>
            <a:r>
              <a:rPr lang="fr-FR" sz="2400" dirty="0" smtClean="0"/>
              <a:t>évaluées  </a:t>
            </a:r>
            <a:r>
              <a:rPr lang="fr-FR" sz="2400" dirty="0" smtClean="0"/>
              <a:t>(pas de sous compétences)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616" y="1196752"/>
            <a:ext cx="741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Pratiquer une évaluation en « direct »</a:t>
            </a:r>
            <a:endParaRPr lang="fr-FR" sz="3600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179512" y="5229200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259632" y="4932457"/>
            <a:ext cx="7092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Comprendre les difficultés de l’élève</a:t>
            </a:r>
            <a:endParaRPr lang="fr-FR" sz="3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187624" y="544522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aide </a:t>
            </a:r>
            <a:r>
              <a:rPr lang="fr-FR" sz="2400" dirty="0" smtClean="0"/>
              <a:t>personnalisée</a:t>
            </a:r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valoriser </a:t>
            </a:r>
            <a:r>
              <a:rPr lang="fr-FR" sz="2400" dirty="0" smtClean="0"/>
              <a:t>les efforts</a:t>
            </a:r>
            <a:endParaRPr lang="fr-FR" sz="2400" dirty="0"/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79512" y="3429000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1187624" y="30689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Valorisation immédiate du travail accompli</a:t>
            </a:r>
            <a:r>
              <a:rPr lang="fr-FR" sz="3600" dirty="0" smtClean="0"/>
              <a:t> </a:t>
            </a:r>
            <a:endParaRPr lang="fr-FR" sz="3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691680" y="357301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intérêt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motivation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enthousiasme</a:t>
            </a:r>
            <a:endParaRPr lang="fr-FR" sz="24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691680" y="177281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simplicité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rapidité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smtClean="0"/>
              <a:t>efficacité</a:t>
            </a:r>
            <a:endParaRPr lang="fr-FR" sz="2400" dirty="0"/>
          </a:p>
        </p:txBody>
      </p:sp>
      <p:sp>
        <p:nvSpPr>
          <p:cNvPr id="26" name="Espace réservé du numéro de diapositive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6</a:t>
            </a:fld>
            <a:endParaRPr lang="fr-FR" dirty="0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3491880" y="2348880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5220072" y="5478323"/>
            <a:ext cx="36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</a:t>
            </a:r>
            <a:r>
              <a:rPr lang="fr-FR" sz="2400" dirty="0" smtClean="0"/>
              <a:t>ers </a:t>
            </a:r>
            <a:r>
              <a:rPr lang="fr-FR" sz="2400" dirty="0" smtClean="0"/>
              <a:t>une démarche de pédagogie différenciée</a:t>
            </a:r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4139952" y="5877272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644008" y="394234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susciter </a:t>
            </a:r>
            <a:r>
              <a:rPr lang="fr-FR" sz="2400" dirty="0" smtClean="0"/>
              <a:t>l’envie de réussir</a:t>
            </a:r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3635896" y="4187989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21" grpId="0"/>
      <p:bldP spid="21" grpId="1"/>
      <p:bldP spid="23" grpId="0"/>
      <p:bldP spid="23" grpId="1"/>
      <p:bldP spid="25" grpId="0"/>
      <p:bldP spid="34" grpId="0"/>
      <p:bldP spid="36" grpId="0"/>
      <p:bldP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260648"/>
            <a:ext cx="529208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400" dirty="0" smtClean="0">
                <a:latin typeface="+mj-lt"/>
                <a:ea typeface="+mj-ea"/>
                <a:cs typeface="+mj-cs"/>
              </a:rPr>
              <a:t>O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bjectifs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la grille 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24136" y="1412776"/>
            <a:ext cx="3995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Valoriser la pratique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3275856" y="206084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</a:t>
            </a:r>
            <a:r>
              <a:rPr lang="fr-FR" sz="2800" dirty="0" smtClean="0"/>
              <a:t>ompétence « réaliser »  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1331640" y="3121804"/>
            <a:ext cx="7415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Valoriser l’ensemble de l’investissement  </a:t>
            </a:r>
            <a:endParaRPr lang="fr-FR" sz="3200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7</a:t>
            </a:fld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323528" y="1772816"/>
            <a:ext cx="936104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179512" y="3409836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2339752" y="2348880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2267744" y="3913892"/>
            <a:ext cx="936104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5856" y="3625860"/>
            <a:ext cx="54726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compte-rendu</a:t>
            </a:r>
          </a:p>
          <a:p>
            <a:r>
              <a:rPr lang="fr-FR" sz="2800" dirty="0" smtClean="0"/>
              <a:t>e</a:t>
            </a:r>
            <a:r>
              <a:rPr lang="fr-FR" sz="2800" dirty="0" smtClean="0"/>
              <a:t>fforts fournis</a:t>
            </a:r>
          </a:p>
          <a:p>
            <a:r>
              <a:rPr lang="fr-FR" sz="2800" dirty="0" smtClean="0"/>
              <a:t>é</a:t>
            </a:r>
            <a:r>
              <a:rPr lang="fr-FR" sz="2800" dirty="0" smtClean="0"/>
              <a:t>coute</a:t>
            </a:r>
          </a:p>
          <a:p>
            <a:r>
              <a:rPr lang="fr-FR" sz="2800" dirty="0" smtClean="0"/>
              <a:t>c</a:t>
            </a:r>
            <a:r>
              <a:rPr lang="fr-FR" sz="2800" dirty="0" smtClean="0"/>
              <a:t>ompréhension</a:t>
            </a:r>
          </a:p>
          <a:p>
            <a:r>
              <a:rPr lang="fr-FR" sz="2800" dirty="0" smtClean="0"/>
              <a:t>volonté de réussir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8" grpId="0"/>
      <p:bldP spid="8" grpId="1"/>
      <p:bldP spid="8" grpId="2"/>
      <p:bldP spid="10" grpId="0"/>
      <p:bldP spid="10" grpId="1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0"/>
            <a:ext cx="4464496" cy="86409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Objectif de la grille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297160" y="2348880"/>
            <a:ext cx="67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Un pas vers </a:t>
            </a:r>
            <a:r>
              <a:rPr lang="fr-FR" sz="3600" dirty="0" smtClean="0"/>
              <a:t>LA compétence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1619672" y="963885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Acquérir :</a:t>
            </a:r>
          </a:p>
          <a:p>
            <a:r>
              <a:rPr lang="fr-FR" sz="2800" dirty="0" smtClean="0"/>
              <a:t>- une </a:t>
            </a:r>
            <a:r>
              <a:rPr lang="fr-FR" sz="2800" dirty="0" smtClean="0"/>
              <a:t>démarche scientifique</a:t>
            </a:r>
          </a:p>
          <a:p>
            <a:r>
              <a:rPr lang="fr-FR" sz="2800" dirty="0" smtClean="0"/>
              <a:t>- une méthode </a:t>
            </a:r>
            <a:r>
              <a:rPr lang="fr-FR" sz="2800" dirty="0" smtClean="0"/>
              <a:t>de résolution de </a:t>
            </a:r>
            <a:r>
              <a:rPr lang="fr-FR" sz="2800" dirty="0" smtClean="0"/>
              <a:t>problème</a:t>
            </a:r>
            <a:endParaRPr lang="fr-FR" sz="2800" dirty="0" smtClean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8</a:t>
            </a:fld>
            <a:endParaRPr lang="fr-FR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95536" y="1268760"/>
            <a:ext cx="1080120" cy="0"/>
          </a:xfrm>
          <a:prstGeom prst="straightConnector1">
            <a:avLst/>
          </a:prstGeom>
          <a:ln w="666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251520" y="2636912"/>
            <a:ext cx="1004212" cy="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395536" y="5949280"/>
            <a:ext cx="856895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i="1" u="sng" dirty="0" smtClean="0">
                <a:solidFill>
                  <a:srgbClr val="FF0000"/>
                </a:solidFill>
              </a:rPr>
              <a:t>Sous-compétences </a:t>
            </a:r>
            <a:r>
              <a:rPr lang="fr-FR" sz="2000" dirty="0" smtClean="0"/>
              <a:t>: App1, App2, ... Ana1, Ana2, … Réa1, … Val1, … Com1, …</a:t>
            </a:r>
            <a:endParaRPr lang="fr-FR" sz="20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339752" y="4725144"/>
            <a:ext cx="460851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i="1" u="sng" dirty="0" smtClean="0">
                <a:solidFill>
                  <a:srgbClr val="FF0000"/>
                </a:solidFill>
              </a:rPr>
              <a:t>C</a:t>
            </a:r>
            <a:r>
              <a:rPr lang="fr-FR" sz="2000" b="1" i="1" u="sng" dirty="0" smtClean="0">
                <a:solidFill>
                  <a:srgbClr val="FF0000"/>
                </a:solidFill>
              </a:rPr>
              <a:t>ompétences</a:t>
            </a:r>
            <a:r>
              <a:rPr lang="fr-FR" sz="2000" dirty="0" smtClean="0"/>
              <a:t> : S’approprier, Analyser ….</a:t>
            </a:r>
            <a:endParaRPr lang="fr-FR" sz="2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3635896" y="3429000"/>
            <a:ext cx="223224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i="1" u="sng" dirty="0" smtClean="0">
                <a:solidFill>
                  <a:srgbClr val="FF0000"/>
                </a:solidFill>
              </a:rPr>
              <a:t>LA compétence</a:t>
            </a:r>
            <a:endParaRPr lang="fr-FR" sz="2000" b="1" i="1" u="sng" dirty="0">
              <a:solidFill>
                <a:srgbClr val="FF000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1259632" y="5157192"/>
            <a:ext cx="936104" cy="720080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 flipV="1">
            <a:off x="7164288" y="5157192"/>
            <a:ext cx="792088" cy="648072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/>
          <p:nvPr/>
        </p:nvCxnSpPr>
        <p:spPr>
          <a:xfrm flipV="1">
            <a:off x="2771800" y="3933056"/>
            <a:ext cx="864096" cy="648072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5796136" y="3933056"/>
            <a:ext cx="720080" cy="648072"/>
          </a:xfrm>
          <a:prstGeom prst="straightConnector1">
            <a:avLst/>
          </a:prstGeom>
          <a:ln w="666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8"/>
          <p:cNvGrpSpPr/>
          <p:nvPr/>
        </p:nvGrpSpPr>
        <p:grpSpPr>
          <a:xfrm>
            <a:off x="2771800" y="1816224"/>
            <a:ext cx="3528392" cy="3268960"/>
            <a:chOff x="2843808" y="2420888"/>
            <a:chExt cx="3528392" cy="3268960"/>
          </a:xfrm>
        </p:grpSpPr>
        <p:sp>
          <p:nvSpPr>
            <p:cNvPr id="10" name="Espace réservé du contenu 2"/>
            <p:cNvSpPr txBox="1">
              <a:spLocks/>
            </p:cNvSpPr>
            <p:nvPr/>
          </p:nvSpPr>
          <p:spPr>
            <a:xfrm>
              <a:off x="3203848" y="4941168"/>
              <a:ext cx="2952328" cy="7486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fr-FR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Une grille papier </a:t>
              </a: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420888"/>
              <a:ext cx="3528392" cy="2570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e 14"/>
          <p:cNvGrpSpPr/>
          <p:nvPr/>
        </p:nvGrpSpPr>
        <p:grpSpPr>
          <a:xfrm>
            <a:off x="2983210" y="1196752"/>
            <a:ext cx="3028950" cy="5400600"/>
            <a:chOff x="2915816" y="476672"/>
            <a:chExt cx="3028950" cy="5400600"/>
          </a:xfrm>
        </p:grpSpPr>
        <p:sp>
          <p:nvSpPr>
            <p:cNvPr id="16" name="Espace réservé du contenu 2"/>
            <p:cNvSpPr txBox="1">
              <a:spLocks/>
            </p:cNvSpPr>
            <p:nvPr/>
          </p:nvSpPr>
          <p:spPr>
            <a:xfrm>
              <a:off x="3136454" y="476672"/>
              <a:ext cx="2592288" cy="5760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fr-FR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Une grille Excel</a:t>
              </a:r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15816" y="990947"/>
              <a:ext cx="3028950" cy="488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e 18"/>
          <p:cNvGrpSpPr/>
          <p:nvPr/>
        </p:nvGrpSpPr>
        <p:grpSpPr>
          <a:xfrm>
            <a:off x="2267744" y="1052736"/>
            <a:ext cx="4176464" cy="4824536"/>
            <a:chOff x="2483768" y="1412776"/>
            <a:chExt cx="4176464" cy="4824536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83768" y="1412776"/>
              <a:ext cx="4176464" cy="4191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Espace réservé du contenu 2"/>
            <p:cNvSpPr txBox="1">
              <a:spLocks/>
            </p:cNvSpPr>
            <p:nvPr/>
          </p:nvSpPr>
          <p:spPr>
            <a:xfrm>
              <a:off x="3203848" y="5488632"/>
              <a:ext cx="2664296" cy="7486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fr-FR" sz="3200" noProof="0" dirty="0" smtClean="0"/>
                <a:t>Un sujet</a:t>
              </a:r>
              <a:endPara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2339752" y="1700808"/>
            <a:ext cx="4248472" cy="3312368"/>
            <a:chOff x="2393418" y="1582540"/>
            <a:chExt cx="4248472" cy="3312368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83768" y="2132856"/>
              <a:ext cx="4158122" cy="27620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ZoneTexte 23"/>
            <p:cNvSpPr txBox="1"/>
            <p:nvPr/>
          </p:nvSpPr>
          <p:spPr>
            <a:xfrm>
              <a:off x="2393418" y="1582540"/>
              <a:ext cx="42484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 smtClean="0"/>
                <a:t>Des documents (option)</a:t>
              </a:r>
              <a:endParaRPr lang="fr-FR" sz="3200" dirty="0"/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D917-67B6-473F-8FA2-F9D596A56BF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2441 -0.2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6829 L 0.25226 0.346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5000" y="5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2.59259E-6 L 0.25989 -0.2675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1412 L -0.24496 0.2520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8835</TotalTime>
  <Words>625</Words>
  <Application>Microsoft Office PowerPoint</Application>
  <PresentationFormat>Affichage à l'écran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Une grille d’évaluation </vt:lpstr>
      <vt:lpstr>Diapositive 2</vt:lpstr>
      <vt:lpstr>Diapositive 3</vt:lpstr>
      <vt:lpstr>Diapositive 4</vt:lpstr>
      <vt:lpstr>Une démarche scientifique</vt:lpstr>
      <vt:lpstr>Objectifs de la grille 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Une grille Excel</vt:lpstr>
      <vt:lpstr>Une grille Excel</vt:lpstr>
      <vt:lpstr>Diapositive 16</vt:lpstr>
      <vt:lpstr>Diapositive 17</vt:lpstr>
      <vt:lpstr>Diapositive 18</vt:lpstr>
      <vt:lpstr>Diapositive 19</vt:lpstr>
      <vt:lpstr>Diapositive 20</vt:lpstr>
      <vt:lpstr>Bilan : aspects positifs</vt:lpstr>
      <vt:lpstr>Bilan : aspects négatifs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grille d’évaluation </dc:title>
  <dc:creator>maannnn</dc:creator>
  <cp:lastModifiedBy>maannnn</cp:lastModifiedBy>
  <cp:revision>50</cp:revision>
  <dcterms:created xsi:type="dcterms:W3CDTF">2014-11-25T09:54:32Z</dcterms:created>
  <dcterms:modified xsi:type="dcterms:W3CDTF">2014-12-09T18:22:43Z</dcterms:modified>
</cp:coreProperties>
</file>